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64" r:id="rId3"/>
    <p:sldId id="263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73" r:id="rId13"/>
    <p:sldId id="268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68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77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61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09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276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8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081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31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4756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086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180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EA81-0965-4400-B8FB-C172E5099B95}" type="datetimeFigureOut">
              <a:rPr lang="ru-RU" smtClean="0"/>
              <a:t>16.11.2018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DF6B3-2B42-4A31-938F-8833C9197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48281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63319" y="682389"/>
            <a:ext cx="5745708" cy="1624084"/>
          </a:xfrm>
        </p:spPr>
        <p:txBody>
          <a:bodyPr/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А.С. Пушкин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77469" y="2661313"/>
            <a:ext cx="5486400" cy="2977487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Роман </a:t>
            </a:r>
          </a:p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«ДУБРОВСКИЙ»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28" y="355102"/>
            <a:ext cx="4762500" cy="6359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46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9170" y="365125"/>
            <a:ext cx="690463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Выводы.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6090" y="1825625"/>
            <a:ext cx="7327710" cy="4351338"/>
          </a:xfrm>
        </p:spPr>
        <p:txBody>
          <a:bodyPr/>
          <a:lstStyle/>
          <a:p>
            <a:r>
              <a:rPr lang="ru-RU" dirty="0" smtClean="0"/>
              <a:t>Любовь Владимира к Маше оказалась не всесильной. Слишком разные они по происхождению, по положению в обществе (Маша – аристократка, Владимир – разоренный дворянин, разбойник), кроме того, Маша боится и самого Дубровского, и своего чувства к нему.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877" y="1316183"/>
            <a:ext cx="3348962" cy="399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889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155" y="365125"/>
            <a:ext cx="8939284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Что предприняла Маша, чтобы избежать брака с </a:t>
            </a:r>
            <a:r>
              <a:rPr lang="ru-RU" sz="4000" b="1" dirty="0" err="1" smtClean="0">
                <a:solidFill>
                  <a:srgbClr val="FF0000"/>
                </a:solidFill>
              </a:rPr>
              <a:t>Верейским</a:t>
            </a:r>
            <a:r>
              <a:rPr lang="ru-RU" sz="4000" b="1" dirty="0" smtClean="0">
                <a:solidFill>
                  <a:srgbClr val="FF0000"/>
                </a:solidFill>
              </a:rPr>
              <a:t>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2315" y="2265529"/>
            <a:ext cx="7833815" cy="391143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(Маша пыталась умолить </a:t>
            </a:r>
            <a:r>
              <a:rPr lang="ru-RU" sz="3600" dirty="0" err="1" smtClean="0"/>
              <a:t>Верейского</a:t>
            </a:r>
            <a:r>
              <a:rPr lang="ru-RU" sz="3600" dirty="0" smtClean="0"/>
              <a:t> отказаться от брака с </a:t>
            </a:r>
            <a:r>
              <a:rPr lang="ru-RU" sz="3600" dirty="0" err="1" smtClean="0"/>
              <a:t>ней,объяснив</a:t>
            </a:r>
            <a:r>
              <a:rPr lang="ru-RU" sz="3600" dirty="0" smtClean="0"/>
              <a:t>, что не чувствует к нему ни малейшей привязанности. Когда Троекуров ускорил свадьбу, Маша пригрозила обратиться за помощью к Дубровскому</a:t>
            </a:r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830" y="1951630"/>
            <a:ext cx="3480056" cy="4419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3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370" y="365125"/>
            <a:ext cx="8733429" cy="1325563"/>
          </a:xfrm>
        </p:spPr>
        <p:txBody>
          <a:bodyPr>
            <a:normAutofit/>
          </a:bodyPr>
          <a:lstStyle/>
          <a:p>
            <a:endParaRPr lang="ru-RU" sz="4000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725" y="130232"/>
            <a:ext cx="9603475" cy="6503701"/>
          </a:xfrm>
        </p:spPr>
      </p:pic>
    </p:spTree>
    <p:extLst>
      <p:ext uri="{BB962C8B-B14F-4D97-AF65-F5344CB8AC3E}">
        <p14:creationId xmlns:p14="http://schemas.microsoft.com/office/powerpoint/2010/main" val="229762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370" y="365125"/>
            <a:ext cx="8733429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Как эти поступки характеризуют Машу?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2382" y="2183642"/>
            <a:ext cx="8501418" cy="3993321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Замкнутая, скрытная , она не перечила отцу, жила в собственном выдуманном мире, рожденным романами. В сцене объяснения с отцом проявились решительность, упрямство, гордость, независимость – те черты, которые были присущи и ее отцу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93508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370" y="365125"/>
            <a:ext cx="8733429" cy="1325563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04012" y="2047164"/>
            <a:ext cx="7192370" cy="4129800"/>
          </a:xfrm>
        </p:spPr>
        <p:txBody>
          <a:bodyPr>
            <a:normAutofit/>
          </a:bodyPr>
          <a:lstStyle/>
          <a:p>
            <a:r>
              <a:rPr lang="ru-RU" sz="4000" b="1" dirty="0"/>
              <a:t>Верная долгу, Маша не может следовать за любимым: она венчана в церкви и теперь принадлежит другому... </a:t>
            </a:r>
            <a:endParaRPr lang="ru-RU" sz="40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493" y="1027906"/>
            <a:ext cx="3718588" cy="4727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7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0370" y="365125"/>
            <a:ext cx="8733429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.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0811" y="641445"/>
            <a:ext cx="9567081" cy="5535519"/>
          </a:xfrm>
        </p:spPr>
        <p:txBody>
          <a:bodyPr>
            <a:noAutofit/>
          </a:bodyPr>
          <a:lstStyle/>
          <a:p>
            <a:r>
              <a:rPr lang="ru-RU" sz="3600" dirty="0"/>
              <a:t>Романтический </a:t>
            </a:r>
            <a:r>
              <a:rPr lang="ru-RU" sz="3600" b="1" dirty="0"/>
              <a:t>сюжет</a:t>
            </a:r>
            <a:r>
              <a:rPr lang="ru-RU" sz="3600" dirty="0"/>
              <a:t> произведения, как часто бывает у Пушкина, является лишь внешней оболочкой, под которой скрывается содержание. В таких романах зло традиционно должно быть наказано, а добро непременно торжествует. Но в «Дубровском» добро всегда проигрывает. Оскорбленная честь Дубровских осталась неотомщенной, </a:t>
            </a:r>
            <a:r>
              <a:rPr lang="ru-RU" sz="3600" dirty="0" err="1"/>
              <a:t>Кистеневка</a:t>
            </a:r>
            <a:r>
              <a:rPr lang="ru-RU" sz="3600" dirty="0"/>
              <a:t> отошла к Троекурову, Маша вышла замуж за князя, Владимир вынужден бежать за границу.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425417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8167" y="365125"/>
            <a:ext cx="8105632" cy="1325563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Итог урока.</a:t>
            </a:r>
            <a:br>
              <a:rPr lang="ru-RU" sz="4000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>– Какие качества помогают героям делать правильный выбор в жизни?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11690" y="2674962"/>
            <a:ext cx="8242110" cy="3502002"/>
          </a:xfrm>
        </p:spPr>
        <p:txBody>
          <a:bodyPr>
            <a:normAutofit/>
          </a:bodyPr>
          <a:lstStyle/>
          <a:p>
            <a:r>
              <a:rPr lang="ru-RU" sz="4000" b="1" dirty="0"/>
              <a:t>Истинные</a:t>
            </a:r>
            <a:r>
              <a:rPr lang="ru-RU" sz="4000" dirty="0"/>
              <a:t>, настоящие </a:t>
            </a:r>
            <a:r>
              <a:rPr lang="ru-RU" sz="4000" b="1" dirty="0"/>
              <a:t>ценности:</a:t>
            </a:r>
            <a:endParaRPr lang="ru-RU" sz="4000" dirty="0"/>
          </a:p>
          <a:p>
            <a:r>
              <a:rPr lang="ru-RU" sz="4000" b="1" dirty="0"/>
              <a:t>Честь, любовь, доброта, смелость, ответственность, следование заповедям Божьим</a:t>
            </a:r>
            <a:endParaRPr lang="ru-RU" sz="40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31560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3445" y="365125"/>
            <a:ext cx="6140354" cy="1325563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  <a:latin typeface="+mn-lt"/>
              </a:rPr>
              <a:t>Спасибо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33564" y="1555845"/>
            <a:ext cx="4658436" cy="46211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>
                <a:solidFill>
                  <a:srgbClr val="FF0000"/>
                </a:solidFill>
              </a:rPr>
              <a:t>з</a:t>
            </a:r>
            <a:r>
              <a:rPr lang="ru-RU" sz="4800" b="1" dirty="0" smtClean="0">
                <a:solidFill>
                  <a:srgbClr val="FF0000"/>
                </a:solidFill>
              </a:rPr>
              <a:t>а урок!</a:t>
            </a:r>
            <a:endParaRPr lang="ru-RU" sz="4800" b="1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1087" y="3044803"/>
            <a:ext cx="3736752" cy="342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62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Дубровский и Маша Троекурова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(главы </a:t>
            </a:r>
            <a:r>
              <a:rPr lang="en-US" sz="4000" dirty="0" smtClean="0">
                <a:solidFill>
                  <a:srgbClr val="FF0000"/>
                </a:solidFill>
              </a:rPr>
              <a:t>XI – XVI)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8228" y="2580507"/>
            <a:ext cx="3357348" cy="4006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892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5014" y="365125"/>
            <a:ext cx="5348785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Глава </a:t>
            </a:r>
            <a:r>
              <a:rPr lang="en-US" b="1" dirty="0" smtClean="0">
                <a:solidFill>
                  <a:srgbClr val="FF0000"/>
                </a:solidFill>
              </a:rPr>
              <a:t>XI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72752" y="1825625"/>
            <a:ext cx="6277970" cy="435133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Нарушение хронологической, временной последовательности событий в главе сделано для того, чтобы заинтересовать читателя, позволить ему понять самому, что </a:t>
            </a:r>
            <a:r>
              <a:rPr lang="ru-RU" sz="3200" b="1" dirty="0" err="1" smtClean="0"/>
              <a:t>Дефорж</a:t>
            </a:r>
            <a:r>
              <a:rPr lang="ru-RU" sz="3200" b="1" dirty="0" smtClean="0"/>
              <a:t> – это </a:t>
            </a:r>
            <a:r>
              <a:rPr lang="ru-RU" sz="3200" b="1" dirty="0"/>
              <a:t>Д</a:t>
            </a:r>
            <a:r>
              <a:rPr lang="ru-RU" sz="3200" b="1" dirty="0" smtClean="0"/>
              <a:t>убровский, до пояснений автора</a:t>
            </a:r>
            <a:endParaRPr lang="ru-RU" sz="3200" b="1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553" y="1027906"/>
            <a:ext cx="5174018" cy="459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605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7290" y="365125"/>
            <a:ext cx="915651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4"/>
                </a:solidFill>
              </a:rPr>
              <a:t>Теория литературы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7290" y="2060812"/>
            <a:ext cx="9156510" cy="4116151"/>
          </a:xfrm>
        </p:spPr>
        <p:txBody>
          <a:bodyPr>
            <a:normAutofit lnSpcReduction="10000"/>
          </a:bodyPr>
          <a:lstStyle/>
          <a:p>
            <a:r>
              <a:rPr lang="ru-RU" sz="5400" b="1" dirty="0" smtClean="0">
                <a:solidFill>
                  <a:srgbClr val="FF0000"/>
                </a:solidFill>
              </a:rPr>
              <a:t>Композиция</a:t>
            </a:r>
            <a:r>
              <a:rPr lang="ru-RU" sz="5400" dirty="0" smtClean="0"/>
              <a:t> – это построение художественного произведения, расположение и взаимосвязь всех его частей, образов, эпизодов.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3446090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16406" y="365125"/>
            <a:ext cx="8037394" cy="278750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Беседа по вопросам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b="1" dirty="0">
                <a:solidFill>
                  <a:srgbClr val="FF0000"/>
                </a:solidFill>
              </a:rPr>
              <a:t>Как объясняется появление </a:t>
            </a:r>
            <a:r>
              <a:rPr lang="ru-RU" sz="4000" b="1" dirty="0" err="1">
                <a:solidFill>
                  <a:srgbClr val="FF0000"/>
                </a:solidFill>
              </a:rPr>
              <a:t>Дефоржа</a:t>
            </a:r>
            <a:r>
              <a:rPr lang="ru-RU" sz="4000" b="1" dirty="0">
                <a:solidFill>
                  <a:srgbClr val="FF0000"/>
                </a:solidFill>
              </a:rPr>
              <a:t>-Дубровского в доме Троекурова?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66530" y="3521121"/>
            <a:ext cx="7887269" cy="2655841"/>
          </a:xfrm>
        </p:spPr>
        <p:txBody>
          <a:bodyPr>
            <a:normAutofit/>
          </a:bodyPr>
          <a:lstStyle/>
          <a:p>
            <a:r>
              <a:rPr lang="ru-RU" dirty="0" smtClean="0"/>
              <a:t>(случай свел на почтовой станции француза </a:t>
            </a:r>
            <a:r>
              <a:rPr lang="ru-RU" dirty="0" err="1"/>
              <a:t>Д</a:t>
            </a:r>
            <a:r>
              <a:rPr lang="ru-RU" dirty="0" err="1" smtClean="0"/>
              <a:t>ефоржа</a:t>
            </a:r>
            <a:r>
              <a:rPr lang="ru-RU" dirty="0" smtClean="0"/>
              <a:t>, направлявшегося к Троекурову в качестве учителя, и Дубровского, который откупился от француза, взяв его документы, и явился в дом Троекурова)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39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7725" y="365125"/>
            <a:ext cx="7546074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Как относились к Дубровскому в доме Троекурова?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30555" y="1825625"/>
            <a:ext cx="7423244" cy="435133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(Все любили молодого учителя: </a:t>
            </a:r>
            <a:r>
              <a:rPr lang="ru-RU" sz="3200" dirty="0" err="1" smtClean="0"/>
              <a:t>Кирила</a:t>
            </a:r>
            <a:r>
              <a:rPr lang="ru-RU" sz="3200" dirty="0" smtClean="0"/>
              <a:t> Петрович – за его смелое проворство на охоте; Марья </a:t>
            </a:r>
            <a:r>
              <a:rPr lang="ru-RU" sz="3200" dirty="0" err="1" smtClean="0"/>
              <a:t>Кириловна</a:t>
            </a:r>
            <a:r>
              <a:rPr lang="ru-RU" sz="3200" dirty="0" smtClean="0"/>
              <a:t> – за неограниченное усердие и робкую внимательность; Саша – за снисходительность к шалостям; домашние – за доброту и щедрость)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899990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8860" y="365125"/>
            <a:ext cx="8364940" cy="1325563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Что заставило Дубровского проникнуть в дом Троекуровых?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3700" y="2538483"/>
            <a:ext cx="8010099" cy="3638479"/>
          </a:xfrm>
        </p:spPr>
        <p:txBody>
          <a:bodyPr>
            <a:normAutofit/>
          </a:bodyPr>
          <a:lstStyle/>
          <a:p>
            <a:r>
              <a:rPr lang="ru-RU" sz="4000" dirty="0" smtClean="0"/>
              <a:t>(об этом мы узнаем из его объяснения с Машей. Кажется, что Дубровский искал возможности отомстить Троекурову)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384235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3074" y="365125"/>
            <a:ext cx="8760725" cy="132556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Почему он не стал мстить своему врагу?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35020" y="1825625"/>
            <a:ext cx="7518779" cy="435133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(Случайно увидев Машу, Дубровский полюбил ее. Любовь к Маше, желание быть рядом с ней – главная причина его рискованного поступка, проникновения в дом Троекуровых)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05924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3450" y="764275"/>
            <a:ext cx="8310349" cy="1269241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</a:rPr>
              <a:t>Как относится к Дубровскому Маша?</a:t>
            </a:r>
            <a:endParaRPr lang="ru-RU" sz="40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5964" y="2524835"/>
            <a:ext cx="7477836" cy="365212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(Маша признавалась себе, что ее сердце «не было равнодушно к достоинствам молодого француза»</a:t>
            </a:r>
            <a:endParaRPr lang="ru-RU" sz="4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763" y="1924334"/>
            <a:ext cx="3433011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060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411</Words>
  <Application>Microsoft Office PowerPoint</Application>
  <PresentationFormat>Широкоэкранный</PresentationFormat>
  <Paragraphs>34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А.С. Пушкин</vt:lpstr>
      <vt:lpstr>Дубровский и Маша Троекурова</vt:lpstr>
      <vt:lpstr>Глава XI</vt:lpstr>
      <vt:lpstr>Теория литературы</vt:lpstr>
      <vt:lpstr>Беседа по вопросам  Как объясняется появление Дефоржа-Дубровского в доме Троекурова?  </vt:lpstr>
      <vt:lpstr>Как относились к Дубровскому в доме Троекурова?</vt:lpstr>
      <vt:lpstr>Что заставило Дубровского проникнуть в дом Троекуровых?</vt:lpstr>
      <vt:lpstr>Почему он не стал мстить своему врагу?</vt:lpstr>
      <vt:lpstr>Как относится к Дубровскому Маша?</vt:lpstr>
      <vt:lpstr>Выводы.</vt:lpstr>
      <vt:lpstr>Что предприняла Маша, чтобы избежать брака с Верейским?</vt:lpstr>
      <vt:lpstr>Презентация PowerPoint</vt:lpstr>
      <vt:lpstr>Как эти поступки характеризуют Машу?</vt:lpstr>
      <vt:lpstr>.</vt:lpstr>
      <vt:lpstr>.</vt:lpstr>
      <vt:lpstr>Итог урока. – Какие качества помогают героям делать правильный выбор в жизни?</vt:lpstr>
      <vt:lpstr>Спасибо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Muslim Asilderov</dc:creator>
  <cp:lastModifiedBy>Muslim Asilderov</cp:lastModifiedBy>
  <cp:revision>9</cp:revision>
  <dcterms:created xsi:type="dcterms:W3CDTF">2018-11-16T15:09:16Z</dcterms:created>
  <dcterms:modified xsi:type="dcterms:W3CDTF">2018-11-16T16:27:03Z</dcterms:modified>
</cp:coreProperties>
</file>